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0" cy="6858000"/>
          </a:xfrm>
          <a:prstGeom prst="rect">
            <a:avLst/>
          </a:prstGeom>
          <a:solidFill>
            <a:srgbClr val="E5C07B"/>
          </a:solidFill>
          <a:ln w="12700">
            <a:solidFill>
              <a:srgbClr val="E5C07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645920" y="2194560"/>
            <a:ext cx="10058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Terra Intelligence — SANITARIOS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645920" y="3291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CCCCC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Cesantoni Market Study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645920" y="40233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C07B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2026-04-25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15 Plazas — SANITARIOS</a:t>
            </a:r>
            <a:endParaRPr lang="en-US" sz="28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3200400"/>
                <a:gridCol w="2743200"/>
                <a:gridCol w="1371600"/>
                <a:gridCol w="1097280"/>
                <a:gridCol w="2286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#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MDP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Score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Verdict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Álvaro Obregón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102.2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Tlalpan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94.2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Cuauhtémoc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73.5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Benito Juárez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58.4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Azcapotzalco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58.2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Miguel Hidalgo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55.8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Santa Catarina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48.5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Iztapalapa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247.1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Gustavo A. Madero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157.9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Coyoacán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82.7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Corregidora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Querétaro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32.6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51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12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Apodaca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104.0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Guadalupe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14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Tonalá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71.9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ALTA PRIORIDAD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15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San Nicolás de los Garza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65.3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50</a:t>
                      </a:r>
                      <a:endParaRPr lang="en-US" sz="11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ATRACTIVA</a:t>
                      </a:r>
                      <a:endParaRPr lang="en-US" sz="11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Cuadrantes Resumen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ALTA PRIORIDAD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108960" y="1371600"/>
            <a:ext cx="1524000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770120" y="12801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6394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21945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ATRACTIVA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08960" y="2286000"/>
            <a:ext cx="5486400" cy="365760"/>
          </a:xfrm>
          <a:prstGeom prst="rect">
            <a:avLst/>
          </a:prstGeom>
          <a:solidFill>
            <a:srgbClr val="D4A029"/>
          </a:solidFill>
          <a:ln w="12700">
            <a:solidFill>
              <a:srgbClr val="D4A0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732520" y="2194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4A029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36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1089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OPORTUNIDAD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108960" y="3200400"/>
            <a:ext cx="152400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70120" y="31089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C853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40233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VIABLE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108960" y="4114800"/>
            <a:ext cx="8229600" cy="365760"/>
          </a:xfrm>
          <a:prstGeom prst="rect">
            <a:avLst/>
          </a:prstGeom>
          <a:solidFill>
            <a:srgbClr val="0096FF"/>
          </a:solidFill>
          <a:ln w="12700">
            <a:solidFill>
              <a:srgbClr val="0096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1475720" y="40233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96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54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9377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EMERGENTE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108960" y="5029200"/>
            <a:ext cx="5943600" cy="365760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89720" y="49377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66666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39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Top Estados</a:t>
            </a:r>
            <a:endParaRPr lang="en-US" sz="28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11247120" cy="914400"/>
        </p:xfrm>
        <a:graphic>
          <a:graphicData uri="http://schemas.openxmlformats.org/drawingml/2006/table">
            <a:tbl>
              <a:tblPr/>
              <a:tblGrid>
                <a:gridCol w="576072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 (MDP)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Ciudades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C07B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Ciudad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930.0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Estado de México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868.6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10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Jalisco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657.7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Baja California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601.9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Nuevo León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584.6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Guanajuato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440.5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Chihuahua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361.3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Tamaulipas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343.8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7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Quintana Roo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323.1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4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Inter" pitchFamily="34" charset="0"/>
                          <a:ea typeface="Inter" pitchFamily="34" charset="-122"/>
                          <a:cs typeface="Inter" pitchFamily="34" charset="-120"/>
                        </a:rPr>
                        <a:t>Puebla</a:t>
                      </a:r>
                      <a:endParaRPr lang="en-US" sz="1200" dirty="0">
                        <a:latin typeface="Inter" charset="0"/>
                        <a:ea typeface="Inter" charset="0"/>
                        <a:cs typeface="Inter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E5C07B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284.2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JetBrains Mono" pitchFamily="34" charset="0"/>
                          <a:ea typeface="JetBrains Mono" pitchFamily="34" charset="-122"/>
                          <a:cs typeface="JetBrains Mono" pitchFamily="34" charset="-120"/>
                        </a:rPr>
                        <a:t>5</a:t>
                      </a:r>
                      <a:endParaRPr lang="en-US" sz="1200" dirty="0">
                        <a:latin typeface="JetBrains Mono" charset="0"/>
                        <a:ea typeface="JetBrains Mono" charset="0"/>
                        <a:cs typeface="JetBrains Mono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22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2026-04-27T02:25:03Z</dcterms:created>
  <dcterms:modified xsi:type="dcterms:W3CDTF">2026-04-27T02:25:03Z</dcterms:modified>
</cp:coreProperties>
</file>